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305" r:id="rId2"/>
    <p:sldId id="649" r:id="rId3"/>
    <p:sldId id="749" r:id="rId4"/>
    <p:sldId id="659" r:id="rId5"/>
    <p:sldId id="748" r:id="rId6"/>
    <p:sldId id="747" r:id="rId7"/>
    <p:sldId id="655" r:id="rId8"/>
    <p:sldId id="656" r:id="rId9"/>
    <p:sldId id="661" r:id="rId10"/>
    <p:sldId id="618" r:id="rId11"/>
    <p:sldId id="617" r:id="rId12"/>
    <p:sldId id="66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21" autoAdjust="0"/>
    <p:restoredTop sz="88694" autoAdjust="0"/>
  </p:normalViewPr>
  <p:slideViewPr>
    <p:cSldViewPr snapToGrid="0">
      <p:cViewPr varScale="1">
        <p:scale>
          <a:sx n="109" d="100"/>
          <a:sy n="109" d="100"/>
        </p:scale>
        <p:origin x="88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media/image1.png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77DEB0-5AA4-49C7-B0AD-AD047A002C4C}" type="datetimeFigureOut">
              <a:rPr lang="en-US" smtClean="0"/>
              <a:t>1/23/20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A4D32B-0177-4B34-AE20-6C7270561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941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6053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3264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93023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 necessarily the most valuable to know going forward</a:t>
            </a:r>
          </a:p>
          <a:p>
            <a:r>
              <a:rPr lang="en-US" dirty="0"/>
              <a:t>Don’t be a Java Developer or a Python Developer or a Swift Developer… be a Software Developer that specializing is (pick an SD area) with a deep understanding of (pick your language)… and possibly a domain expertise.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2843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8597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Our Sprint 1 Sprint Planning will be Thursday.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8175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Our Sprint 1 Sprint Planning will be Thursday.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66388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3292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Grace period until Monday morning a 6am 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1597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960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2387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379CA-5593-44B9-9585-5A7B08973D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AE673A-A12E-4EAE-AAEE-1D8C33B97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0A690-A5A9-42A5-957B-F20434309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148F73-40C8-4265-B665-988DFC4ED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18BEF-A0EA-4B00-B92A-31BD5EA07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704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F0A69-0A96-4408-918B-852C23889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68B5C5-5982-4F25-BF80-70A68DCD79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71C0DD-D1D4-451C-BF1E-F37CA37CC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CD31F2-3E3C-47BF-8B74-C37BA0DD1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D0682A-A511-4060-AAD3-319915F83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4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BE9592-4564-44CF-B146-ABA3624CF6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9E50E9-A590-46E1-B22A-4BA751B758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A8E949-42D9-4FCC-AAF3-EFB914BE7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43ABB1-B5C4-4B83-BF75-02D3BBA00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972D29-A262-47C0-9FDC-2EE0780D1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770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2B57A-183D-4B36-9232-552CD4795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0C98B-E3AB-45A4-A3E1-FF422E2850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7B8398-2635-4C1D-9564-19BA39C32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7A9543-AD96-46BC-8DF7-8D3A431CC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D41951-E228-421B-B28B-A22DED09D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182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56655-2C75-4449-B634-FB2919A1E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D49C01-BA41-4848-89BE-AEBD93EC17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384383-F8B1-435B-BBF7-82BF73315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BBF78A-8E6A-4777-828A-7D4D21D80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FC4756-2709-41FD-88D4-E95D85649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50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11BDA-7A16-461F-9C8A-4B7C940EE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7449F-FB5B-4BA4-86FD-F61EAFAC92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406EE-9A59-4BAD-AF1C-D47A03001A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74744E-2FCD-4385-BC54-467012E27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41EDA2-C9E2-4C4E-A16E-24760B779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D5CB8C-065A-4771-8014-F924C9A76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077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4F573-D3B3-41CF-83F4-FB0F16474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F6BC6E-3A34-4FC8-9590-CFFCBE7A4D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E2EE51-3653-4E27-A438-2A59EB9993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71A0ED-D53F-4A9D-9260-E6196201D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8D368D-018B-4D8D-97BA-7EA4B5A103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6B6CC1-883C-4C1E-9BAD-C19C13B69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E1A70F-1E03-456D-8F68-D9D440D95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F6B607-F078-4C1F-A38F-1D01E0747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832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338F5-2814-457A-B867-83EA39B6D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F6261F-9A9E-4B99-B9FE-B00381CB4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E28554-E12A-4C0E-A2CD-1F7E7901D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5EDE96-8BAE-4BD2-8359-AB9A4F1DB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340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E4D235-B521-434F-9C3A-7CE875F02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DEB77C-E2C4-4B20-ADA3-6063C1E31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30CBED-9E87-451E-B4D8-6D08340CF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749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AF71D-6F99-4644-9C32-F273FFE40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D05EF-C2B9-456F-8835-AC3B30EC30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7F5425-39B1-448C-8C09-17379C3757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4BA82B-3112-4EFF-AC26-2E5364247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906351-6F3F-4F91-83A9-98E77363B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2C2999-BD87-4680-BD2C-CB3D582E6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077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50D97-8169-48FD-9147-8032374DD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4B0208-ECE4-4EC6-8863-4F0A678DCC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318575-E703-4582-85F8-8E9B25B799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162DF0-4906-4B3E-BFDB-1D097C8B9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9B56B4-594C-41A7-9BB0-DDD2A8B01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B95E30-F343-40B8-BCB6-C1A66C3E7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547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BE1329-2699-44E1-85C9-6B4F2B3C3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740CC9-D7DA-4EED-A52B-F8230F3131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75B572-3054-4639-B241-E9DD972373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52E0E1-344B-4E26-B5AD-CE86AB802485}" type="datetimeFigureOut">
              <a:rPr lang="en-US" smtClean="0"/>
              <a:t>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787CDE-CC99-473F-8F62-749AA3E6D1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96558F-BCFA-4DF9-8CEB-3521E11E99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765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3.emf"/><Relationship Id="rId4" Type="http://schemas.openxmlformats.org/officeDocument/2006/relationships/oleObject" Target="../embeddings/oleObject1.bin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46405-6F1F-4926-B387-B75245C2F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268155" cy="1325563"/>
          </a:xfrm>
        </p:spPr>
        <p:txBody>
          <a:bodyPr>
            <a:normAutofit/>
          </a:bodyPr>
          <a:lstStyle/>
          <a:p>
            <a:r>
              <a:rPr lang="en-US" sz="3600" dirty="0"/>
              <a:t>Object-Oriented Programming</a:t>
            </a:r>
            <a:br>
              <a:rPr lang="en-US" dirty="0"/>
            </a:br>
            <a:r>
              <a:rPr lang="en-US" sz="1800" dirty="0"/>
              <a:t>Discussion, Lecture, &amp; Lab</a:t>
            </a:r>
            <a:br>
              <a:rPr lang="en-US" sz="1800" dirty="0"/>
            </a:br>
            <a:r>
              <a:rPr lang="en-US" sz="1800" dirty="0"/>
              <a:t>Eric Pogue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9348"/>
            <a:ext cx="10515600" cy="44376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Agenda for Thursday, January 23</a:t>
            </a:r>
            <a:r>
              <a:rPr lang="en-US" sz="2000" baseline="30000" dirty="0"/>
              <a:t>h</a:t>
            </a:r>
            <a:r>
              <a:rPr lang="en-US" sz="2000" dirty="0"/>
              <a:t> at 2pm CT: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Friendly Conversation Topic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Announcements &amp; Prework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Upcoming Demos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Sprint 1 Q&amp;A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Coding Standards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Assignment for Next Class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Lab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Discussion &amp; Questions welcome at any time… please be present with no phones or email during our time together</a:t>
            </a: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EDCD7D6-DA50-40A6-870F-1D890F7321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0555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7CE47F-3EF6-48CA-9239-E8B6E5C6B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+mn-lt"/>
              </a:rPr>
              <a:t>Git &amp; GitHub… Configuration Management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8F0EA9A-219C-40FD-AE36-784EE1B77D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690688"/>
            <a:ext cx="10515601" cy="4486275"/>
          </a:xfrm>
        </p:spPr>
        <p:txBody>
          <a:bodyPr>
            <a:norm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Source code control is Part of Configuration Management. Professional organizations often feel new software developers do not get enough experience with Configuration Management in  college. 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Git &amp; GitHub can play a central role in: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Allowing a team to collectively share and manage code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Managing the master copy of your source code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Providing a “safety net” while you are programming… allowing you to be </a:t>
            </a:r>
            <a:r>
              <a:rPr lang="en-US" sz="2000" u="sng" dirty="0"/>
              <a:t>bold</a:t>
            </a:r>
            <a:r>
              <a:rPr lang="en-US" sz="2000" dirty="0"/>
              <a:t> in your programming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Submitting project code for class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Deploying code to test or production environments</a:t>
            </a:r>
          </a:p>
        </p:txBody>
      </p:sp>
    </p:spTree>
    <p:extLst>
      <p:ext uri="{BB962C8B-B14F-4D97-AF65-F5344CB8AC3E}">
        <p14:creationId xmlns:p14="http://schemas.microsoft.com/office/powerpoint/2010/main" val="3670986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7CE47F-3EF6-48CA-9239-E8B6E5C6B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+mn-lt"/>
              </a:rPr>
              <a:t>Git and GitHub Commands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8F0EA9A-219C-40FD-AE36-784EE1B77D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690688"/>
            <a:ext cx="10515601" cy="4486275"/>
          </a:xfrm>
        </p:spPr>
        <p:txBody>
          <a:bodyPr>
            <a:norm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Git is a rich and powerful tool. Today we are going to be focused on utilizing some of the basic Git commands as well as branching commands. These commands include: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git clone &amp; git pull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git add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git commit [-a -m “Update file.”]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git branch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git checkout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git merge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git push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59F6BCC-AFE1-4B1A-AA4B-A3F575BC3A08}"/>
              </a:ext>
            </a:extLst>
          </p:cNvPr>
          <p:cNvSpPr txBox="1"/>
          <p:nvPr/>
        </p:nvSpPr>
        <p:spPr>
          <a:xfrm>
            <a:off x="6095997" y="4145638"/>
            <a:ext cx="349948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Pattern:</a:t>
            </a:r>
          </a:p>
          <a:p>
            <a:r>
              <a:rPr lang="en-US" dirty="0"/>
              <a:t>git branch f-0x</a:t>
            </a:r>
          </a:p>
          <a:p>
            <a:r>
              <a:rPr lang="en-US" dirty="0"/>
              <a:t>git checkout f-0x</a:t>
            </a:r>
          </a:p>
          <a:p>
            <a:r>
              <a:rPr lang="en-US" dirty="0"/>
              <a:t>git commit -a -m “Implement f-0x”</a:t>
            </a:r>
          </a:p>
          <a:p>
            <a:r>
              <a:rPr lang="en-US" dirty="0"/>
              <a:t>git checkout master</a:t>
            </a:r>
          </a:p>
          <a:p>
            <a:r>
              <a:rPr lang="en-US" dirty="0"/>
              <a:t>git merge f-0x</a:t>
            </a:r>
          </a:p>
          <a:p>
            <a:r>
              <a:rPr lang="en-US" dirty="0"/>
              <a:t>git push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84D2E2A-BE02-4911-9DA1-A81B99D5C889}"/>
              </a:ext>
            </a:extLst>
          </p:cNvPr>
          <p:cNvSpPr/>
          <p:nvPr/>
        </p:nvSpPr>
        <p:spPr>
          <a:xfrm>
            <a:off x="6035040" y="4091940"/>
            <a:ext cx="3749040" cy="216027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509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End of Session</a:t>
            </a:r>
          </a:p>
        </p:txBody>
      </p:sp>
    </p:spTree>
    <p:extLst>
      <p:ext uri="{BB962C8B-B14F-4D97-AF65-F5344CB8AC3E}">
        <p14:creationId xmlns:p14="http://schemas.microsoft.com/office/powerpoint/2010/main" val="42658376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Friendly Conversation Topic – </a:t>
            </a:r>
            <a:br>
              <a:rPr lang="en-US" sz="3600" dirty="0"/>
            </a:br>
            <a:r>
              <a:rPr lang="en-US" sz="3600" dirty="0"/>
              <a:t>Most Used Programming Languages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99E961A-5B15-B245-ABFD-7F2EDC7F18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150" y="1590675"/>
            <a:ext cx="9791700" cy="490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83155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 &amp; Prework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ALL Sprint 1 Assignments &amp; Activity List Items are due this Sunday.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Be ready to Discuss OOP Patterns and to present your team’s Pattern</a:t>
            </a:r>
          </a:p>
          <a:p>
            <a:pPr marL="0" indent="0">
              <a:buNone/>
            </a:pPr>
            <a:r>
              <a:rPr lang="en-US" sz="1800" dirty="0"/>
              <a:t>Take your name tags with you and bring them back to class through the end of Sprint 2</a:t>
            </a:r>
          </a:p>
          <a:p>
            <a:pPr marL="0" indent="0">
              <a:buNone/>
            </a:pPr>
            <a:r>
              <a:rPr lang="en-US" sz="1800" dirty="0"/>
              <a:t>Thursday is Scrum Team Picture Day</a:t>
            </a:r>
          </a:p>
        </p:txBody>
      </p:sp>
    </p:spTree>
    <p:extLst>
      <p:ext uri="{BB962C8B-B14F-4D97-AF65-F5344CB8AC3E}">
        <p14:creationId xmlns:p14="http://schemas.microsoft.com/office/powerpoint/2010/main" val="5058794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Upcoming Demos for Next </a:t>
            </a:r>
            <a:r>
              <a:rPr lang="en-US" sz="3600" dirty="0" err="1"/>
              <a:t>Thurday</a:t>
            </a:r>
            <a:endParaRPr lang="en-US" sz="36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7A9F5467-3A8F-A645-9E5B-18FFCE79F12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8968131"/>
              </p:ext>
            </p:extLst>
          </p:nvPr>
        </p:nvGraphicFramePr>
        <p:xfrm>
          <a:off x="3708400" y="1731963"/>
          <a:ext cx="4775200" cy="3390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6" name="Worksheet" r:id="rId4" imgW="4775200" imgH="3390900" progId="Excel.Sheet.8">
                  <p:embed/>
                </p:oleObj>
              </mc:Choice>
              <mc:Fallback>
                <p:oleObj name="Worksheet" r:id="rId4" imgW="4775200" imgH="3390900" progId="Excel.Shee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708400" y="1731963"/>
                        <a:ext cx="4775200" cy="3390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A6DC71DB-37BC-8142-A89B-0573B23942D8}"/>
              </a:ext>
            </a:extLst>
          </p:cNvPr>
          <p:cNvSpPr/>
          <p:nvPr/>
        </p:nvSpPr>
        <p:spPr>
          <a:xfrm>
            <a:off x="3648440" y="5425402"/>
            <a:ext cx="46449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Demos will be the first Thursday of each sprint. </a:t>
            </a:r>
          </a:p>
        </p:txBody>
      </p:sp>
    </p:spTree>
    <p:extLst>
      <p:ext uri="{BB962C8B-B14F-4D97-AF65-F5344CB8AC3E}">
        <p14:creationId xmlns:p14="http://schemas.microsoft.com/office/powerpoint/2010/main" val="33065905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rmAutofit/>
          </a:bodyPr>
          <a:lstStyle/>
          <a:p>
            <a:r>
              <a:rPr lang="en-US" sz="4800" dirty="0"/>
              <a:t>Sprint 1 Q&amp;A</a:t>
            </a:r>
          </a:p>
        </p:txBody>
      </p:sp>
    </p:spTree>
    <p:extLst>
      <p:ext uri="{BB962C8B-B14F-4D97-AF65-F5344CB8AC3E}">
        <p14:creationId xmlns:p14="http://schemas.microsoft.com/office/powerpoint/2010/main" val="14151342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rmAutofit/>
          </a:bodyPr>
          <a:lstStyle/>
          <a:p>
            <a:r>
              <a:rPr lang="en-US" sz="4800" dirty="0"/>
              <a:t>Coding Standards</a:t>
            </a:r>
          </a:p>
        </p:txBody>
      </p:sp>
    </p:spTree>
    <p:extLst>
      <p:ext uri="{BB962C8B-B14F-4D97-AF65-F5344CB8AC3E}">
        <p14:creationId xmlns:p14="http://schemas.microsoft.com/office/powerpoint/2010/main" val="41951214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7CE47F-3EF6-48CA-9239-E8B6E5C6B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3600" dirty="0"/>
              <a:t>Coding Standards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8F0EA9A-219C-40FD-AE36-784EE1B77D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490663"/>
            <a:ext cx="10515599" cy="5075871"/>
          </a:xfrm>
        </p:spPr>
        <p:txBody>
          <a:bodyPr>
            <a:norm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Our Java coding standards will include: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Only submit (or version control) </a:t>
            </a:r>
            <a:r>
              <a:rPr lang="en-US" sz="2000" dirty="0" err="1"/>
              <a:t>README.md</a:t>
            </a:r>
            <a:r>
              <a:rPr lang="en-US" sz="2000" dirty="0"/>
              <a:t> file, license file, plus the source code files required to compile and execute the application (i.e. no class files)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When submitting a zip file, the zip file should include all files in the “root” folder (no subfolders)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Each Java Class should be in its own Java file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CamelCase naming conventions with Classes starting with a capital letter and methods/variables starting with lower case letters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Descriptive class, method, and variable naming with appropriate comments and no commented-out code in the submitted assignments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UTF-8 text files, only tabs (no spaces) at the beginning of lines, and only line feeds (LF, /n) at the end of the line 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 err="1"/>
              <a:t>README.md</a:t>
            </a:r>
            <a:r>
              <a:rPr lang="en-US" sz="2000" dirty="0"/>
              <a:t> file includes clear and concise build/execute instructions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Valuable but conservative use of comments and a Javadoc compatible author statement</a:t>
            </a:r>
          </a:p>
        </p:txBody>
      </p:sp>
    </p:spTree>
    <p:extLst>
      <p:ext uri="{BB962C8B-B14F-4D97-AF65-F5344CB8AC3E}">
        <p14:creationId xmlns:p14="http://schemas.microsoft.com/office/powerpoint/2010/main" val="40112471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ALL Sprint 1 Assignments &amp; Activity List Items are due Sunday.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01842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Lab</a:t>
            </a:r>
            <a:endParaRPr lang="en-US" sz="3600" b="1" i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22398"/>
            <a:ext cx="10718950" cy="523776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000" dirty="0"/>
              <a:t>As A Group: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Decide who will be your scrum master for sprint 3 (we will not change for sprint 2)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Select a team member who will report out on one OOP Design Pattern today, request a Design Pattern, discuss it as a team, and prepare to discuss it with the class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Team Pictures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Review sample code, Git &amp; GitHub, and Git commands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Coding together by fixing </a:t>
            </a:r>
            <a:r>
              <a:rPr lang="en-US" sz="2000" dirty="0" err="1"/>
              <a:t>OvalDraw</a:t>
            </a:r>
            <a:r>
              <a:rPr lang="en-US" sz="2000" dirty="0"/>
              <a:t> MacOS startup issue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Coding together with BMI Calc Plus, Coding Standards, and Git/GitHub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Team report out by Scrum Master </a:t>
            </a:r>
          </a:p>
          <a:p>
            <a:pPr marL="0" indent="0">
              <a:buNone/>
            </a:pPr>
            <a:endParaRPr lang="en-US" sz="1600" u="sng" dirty="0"/>
          </a:p>
          <a:p>
            <a:pPr marL="0" indent="0">
              <a:buNone/>
            </a:pPr>
            <a:r>
              <a:rPr lang="en-US" sz="1600" u="sng" dirty="0"/>
              <a:t>Team Report Out Guidelines</a:t>
            </a:r>
          </a:p>
          <a:p>
            <a:pPr marL="0" indent="0">
              <a:buNone/>
            </a:pPr>
            <a:r>
              <a:rPr lang="en-US" sz="1600" dirty="0"/>
              <a:t>Scrum Master stand up, give your name, your team name, and briefly answer the following questions:</a:t>
            </a:r>
          </a:p>
          <a:p>
            <a:pPr marL="514350" indent="-514350">
              <a:buFont typeface="+mj-lt"/>
              <a:buAutoNum type="alphaLcParenR"/>
            </a:pPr>
            <a:r>
              <a:rPr lang="en-US" sz="1600" dirty="0"/>
              <a:t>What did you accomplish since the last meeting? And what will you be working on until the next meeting?</a:t>
            </a:r>
          </a:p>
          <a:p>
            <a:pPr marL="514350" indent="-514350">
              <a:buFont typeface="+mj-lt"/>
              <a:buAutoNum type="alphaLcParenR"/>
            </a:pPr>
            <a:r>
              <a:rPr lang="en-US" sz="1600" dirty="0"/>
              <a:t>Is the team committed to completing assignments? All/Most/Some</a:t>
            </a:r>
          </a:p>
          <a:p>
            <a:pPr marL="514350" indent="-514350">
              <a:buFont typeface="+mj-lt"/>
              <a:buAutoNum type="alphaLcParenR"/>
            </a:pPr>
            <a:r>
              <a:rPr lang="en-US" sz="1600" dirty="0"/>
              <a:t>What is getting in your way or keeping you from completing the assignments?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288796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1505</TotalTime>
  <Words>773</Words>
  <Application>Microsoft Macintosh PowerPoint</Application>
  <PresentationFormat>Widescreen</PresentationFormat>
  <Paragraphs>95</Paragraphs>
  <Slides>12</Slides>
  <Notes>11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Worksheet</vt:lpstr>
      <vt:lpstr>Object-Oriented Programming Discussion, Lecture, &amp; Lab Eric Pogue</vt:lpstr>
      <vt:lpstr>Friendly Conversation Topic –  Most Used Programming Languages </vt:lpstr>
      <vt:lpstr>Announcements &amp; Prework</vt:lpstr>
      <vt:lpstr>Upcoming Demos for Next Thurday</vt:lpstr>
      <vt:lpstr>Sprint 1 Q&amp;A</vt:lpstr>
      <vt:lpstr>Coding Standards</vt:lpstr>
      <vt:lpstr>Coding Standards</vt:lpstr>
      <vt:lpstr>Assignment</vt:lpstr>
      <vt:lpstr>Lab</vt:lpstr>
      <vt:lpstr>Git &amp; GitHub… Configuration Management</vt:lpstr>
      <vt:lpstr>Git and GitHub Commands</vt:lpstr>
      <vt:lpstr>End of Session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Object-Oriented Programming Discussion, Lecture, &amp; Lab Eric Pogue</dc:title>
  <dc:creator>Eric Pogue</dc:creator>
  <cp:lastModifiedBy>Pogue, Eric</cp:lastModifiedBy>
  <cp:revision>64</cp:revision>
  <dcterms:created xsi:type="dcterms:W3CDTF">2019-01-14T15:53:15Z</dcterms:created>
  <dcterms:modified xsi:type="dcterms:W3CDTF">2020-01-23T21:29:51Z</dcterms:modified>
</cp:coreProperties>
</file>